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Jockey On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JockeyOne-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ecefb1d91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ecefb1d91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ecefb1d91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ecefb1d91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ecefb1d91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ecefb1d91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ecefb1d91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ecefb1d91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ecefb1d91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ecefb1d91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ecefb1d91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ecefb1d91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ecefb1d9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ecefb1d9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ecefb1d91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ecefb1d9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ecefb1d9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ecefb1d9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ecefb1d9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ecefb1d9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50">
              <a:solidFill>
                <a:srgbClr val="3C4043"/>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ecefb1d9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ecefb1d9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ecefb1d9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ecefb1d9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ecefb1d9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ecefb1d9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ecefb1d91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ecefb1d91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057024" cy="5143498"/>
          </a:xfrm>
          <a:prstGeom prst="rect">
            <a:avLst/>
          </a:prstGeom>
          <a:noFill/>
          <a:ln>
            <a:noFill/>
          </a:ln>
        </p:spPr>
      </p:pic>
      <p:sp>
        <p:nvSpPr>
          <p:cNvPr id="55" name="Google Shape;55;p13"/>
          <p:cNvSpPr txBox="1"/>
          <p:nvPr>
            <p:ph type="ctrTitle"/>
          </p:nvPr>
        </p:nvSpPr>
        <p:spPr>
          <a:xfrm>
            <a:off x="246000" y="301900"/>
            <a:ext cx="8240700" cy="1196400"/>
          </a:xfrm>
          <a:prstGeom prst="rect">
            <a:avLst/>
          </a:prstGeom>
          <a:solidFill>
            <a:srgbClr val="CC0000"/>
          </a:solidFill>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sz="3888"/>
          </a:p>
          <a:p>
            <a:pPr indent="0" lvl="0" marL="0" rtl="0" algn="ctr">
              <a:lnSpc>
                <a:spcPct val="115000"/>
              </a:lnSpc>
              <a:spcBef>
                <a:spcPts val="0"/>
              </a:spcBef>
              <a:spcAft>
                <a:spcPts val="0"/>
              </a:spcAft>
              <a:buNone/>
            </a:pPr>
            <a:r>
              <a:rPr lang="en" sz="3888"/>
              <a:t>Mushroom Classification Using Different Classifiers</a:t>
            </a:r>
            <a:endParaRPr sz="3888"/>
          </a:p>
          <a:p>
            <a:pPr indent="0" lvl="0" marL="0" rtl="0" algn="ctr">
              <a:spcBef>
                <a:spcPts val="0"/>
              </a:spcBef>
              <a:spcAft>
                <a:spcPts val="0"/>
              </a:spcAft>
              <a:buNone/>
            </a:pPr>
            <a:r>
              <a:t/>
            </a:r>
            <a:endParaRPr sz="3000"/>
          </a:p>
        </p:txBody>
      </p:sp>
      <p:sp>
        <p:nvSpPr>
          <p:cNvPr id="56" name="Google Shape;56;p13"/>
          <p:cNvSpPr txBox="1"/>
          <p:nvPr>
            <p:ph idx="1" type="subTitle"/>
          </p:nvPr>
        </p:nvSpPr>
        <p:spPr>
          <a:xfrm>
            <a:off x="5913375" y="4220100"/>
            <a:ext cx="3087900" cy="531900"/>
          </a:xfrm>
          <a:prstGeom prst="rect">
            <a:avLst/>
          </a:prstGeom>
          <a:solidFill>
            <a:srgbClr val="CC0000"/>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55000"/>
          </a:bodyPr>
          <a:lstStyle/>
          <a:p>
            <a:pPr indent="0" lvl="0" marL="0" rtl="0" algn="ctr">
              <a:spcBef>
                <a:spcPts val="0"/>
              </a:spcBef>
              <a:spcAft>
                <a:spcPts val="0"/>
              </a:spcAft>
              <a:buNone/>
            </a:pPr>
            <a:r>
              <a:rPr lang="en" sz="1981">
                <a:solidFill>
                  <a:schemeClr val="dk1"/>
                </a:solidFill>
              </a:rPr>
              <a:t>Introduction To</a:t>
            </a:r>
            <a:r>
              <a:rPr lang="en" sz="1981">
                <a:solidFill>
                  <a:schemeClr val="dk1"/>
                </a:solidFill>
              </a:rPr>
              <a:t> Machine Learning Final Project</a:t>
            </a:r>
            <a:endParaRPr sz="1981">
              <a:solidFill>
                <a:schemeClr val="dk1"/>
              </a:solidFill>
            </a:endParaRPr>
          </a:p>
          <a:p>
            <a:pPr indent="0" lvl="0" marL="0" rtl="0" algn="ctr">
              <a:spcBef>
                <a:spcPts val="0"/>
              </a:spcBef>
              <a:spcAft>
                <a:spcPts val="0"/>
              </a:spcAft>
              <a:buNone/>
            </a:pPr>
            <a:r>
              <a:rPr lang="en" sz="1981">
                <a:solidFill>
                  <a:schemeClr val="dk1"/>
                </a:solidFill>
              </a:rPr>
              <a:t> C</a:t>
            </a:r>
            <a:r>
              <a:rPr lang="en" sz="1981">
                <a:solidFill>
                  <a:schemeClr val="dk1"/>
                </a:solidFill>
              </a:rPr>
              <a:t>igdem Akdemir</a:t>
            </a:r>
            <a:endParaRPr sz="198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152400" y="180950"/>
            <a:ext cx="29553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5-Preparing the Data</a:t>
            </a:r>
            <a:r>
              <a:rPr lang="en"/>
              <a:t>  </a:t>
            </a:r>
            <a:endParaRPr/>
          </a:p>
        </p:txBody>
      </p:sp>
      <p:pic>
        <p:nvPicPr>
          <p:cNvPr id="129" name="Google Shape;129;p22"/>
          <p:cNvPicPr preferRelativeResize="0"/>
          <p:nvPr/>
        </p:nvPicPr>
        <p:blipFill>
          <a:blip r:embed="rId3">
            <a:alphaModFix/>
          </a:blip>
          <a:stretch>
            <a:fillRect/>
          </a:stretch>
        </p:blipFill>
        <p:spPr>
          <a:xfrm>
            <a:off x="152400" y="753650"/>
            <a:ext cx="8839202" cy="1520256"/>
          </a:xfrm>
          <a:prstGeom prst="rect">
            <a:avLst/>
          </a:prstGeom>
          <a:noFill/>
          <a:ln>
            <a:noFill/>
          </a:ln>
        </p:spPr>
      </p:pic>
      <p:sp>
        <p:nvSpPr>
          <p:cNvPr id="130" name="Google Shape;130;p22"/>
          <p:cNvSpPr txBox="1"/>
          <p:nvPr>
            <p:ph type="title"/>
          </p:nvPr>
        </p:nvSpPr>
        <p:spPr>
          <a:xfrm>
            <a:off x="152400" y="2334175"/>
            <a:ext cx="3220500" cy="5238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6- Classification Models</a:t>
            </a:r>
            <a:r>
              <a:rPr lang="en"/>
              <a:t> </a:t>
            </a:r>
            <a:r>
              <a:rPr lang="en"/>
              <a:t>  </a:t>
            </a:r>
            <a:endParaRPr/>
          </a:p>
          <a:p>
            <a:pPr indent="0" lvl="0" marL="0" rtl="0" algn="l">
              <a:spcBef>
                <a:spcPts val="0"/>
              </a:spcBef>
              <a:spcAft>
                <a:spcPts val="0"/>
              </a:spcAft>
              <a:buNone/>
            </a:pPr>
            <a:r>
              <a:rPr lang="en"/>
              <a:t>  </a:t>
            </a:r>
            <a:endParaRPr/>
          </a:p>
        </p:txBody>
      </p:sp>
      <p:pic>
        <p:nvPicPr>
          <p:cNvPr id="131" name="Google Shape;131;p22"/>
          <p:cNvPicPr preferRelativeResize="0"/>
          <p:nvPr/>
        </p:nvPicPr>
        <p:blipFill>
          <a:blip r:embed="rId4">
            <a:alphaModFix/>
          </a:blip>
          <a:stretch>
            <a:fillRect/>
          </a:stretch>
        </p:blipFill>
        <p:spPr>
          <a:xfrm>
            <a:off x="152400" y="3010500"/>
            <a:ext cx="4431837" cy="1980600"/>
          </a:xfrm>
          <a:prstGeom prst="rect">
            <a:avLst/>
          </a:prstGeom>
          <a:noFill/>
          <a:ln>
            <a:noFill/>
          </a:ln>
        </p:spPr>
      </p:pic>
      <p:pic>
        <p:nvPicPr>
          <p:cNvPr id="132" name="Google Shape;132;p22"/>
          <p:cNvPicPr preferRelativeResize="0"/>
          <p:nvPr/>
        </p:nvPicPr>
        <p:blipFill>
          <a:blip r:embed="rId5">
            <a:alphaModFix/>
          </a:blip>
          <a:stretch>
            <a:fillRect/>
          </a:stretch>
        </p:blipFill>
        <p:spPr>
          <a:xfrm>
            <a:off x="4736637" y="2426306"/>
            <a:ext cx="4254961" cy="25450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75150" y="100875"/>
            <a:ext cx="5581675" cy="2520975"/>
          </a:xfrm>
          <a:prstGeom prst="rect">
            <a:avLst/>
          </a:prstGeom>
          <a:noFill/>
          <a:ln>
            <a:noFill/>
          </a:ln>
        </p:spPr>
      </p:pic>
      <p:pic>
        <p:nvPicPr>
          <p:cNvPr id="138" name="Google Shape;138;p23"/>
          <p:cNvPicPr preferRelativeResize="0"/>
          <p:nvPr/>
        </p:nvPicPr>
        <p:blipFill>
          <a:blip r:embed="rId4">
            <a:alphaModFix/>
          </a:blip>
          <a:stretch>
            <a:fillRect/>
          </a:stretch>
        </p:blipFill>
        <p:spPr>
          <a:xfrm>
            <a:off x="5295700" y="1190525"/>
            <a:ext cx="3720451" cy="3952976"/>
          </a:xfrm>
          <a:prstGeom prst="rect">
            <a:avLst/>
          </a:prstGeom>
          <a:noFill/>
          <a:ln>
            <a:noFill/>
          </a:ln>
        </p:spPr>
      </p:pic>
      <p:sp>
        <p:nvSpPr>
          <p:cNvPr id="139" name="Google Shape;139;p23"/>
          <p:cNvSpPr/>
          <p:nvPr/>
        </p:nvSpPr>
        <p:spPr>
          <a:xfrm>
            <a:off x="6070325" y="2421450"/>
            <a:ext cx="526200" cy="403500"/>
          </a:xfrm>
          <a:prstGeom prst="upArrowCallout">
            <a:avLst>
              <a:gd fmla="val 25000" name="adj1"/>
              <a:gd fmla="val 25000" name="adj2"/>
              <a:gd fmla="val 25000" name="adj3"/>
              <a:gd fmla="val 64977"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TN</a:t>
            </a:r>
            <a:endParaRPr/>
          </a:p>
          <a:p>
            <a:pPr indent="0" lvl="0" marL="0" rtl="0" algn="ctr">
              <a:spcBef>
                <a:spcPts val="0"/>
              </a:spcBef>
              <a:spcAft>
                <a:spcPts val="0"/>
              </a:spcAft>
              <a:buNone/>
            </a:pPr>
            <a:r>
              <a:t/>
            </a:r>
            <a:endParaRPr/>
          </a:p>
        </p:txBody>
      </p:sp>
      <p:sp>
        <p:nvSpPr>
          <p:cNvPr id="140" name="Google Shape;140;p23"/>
          <p:cNvSpPr/>
          <p:nvPr/>
        </p:nvSpPr>
        <p:spPr>
          <a:xfrm>
            <a:off x="7441800" y="4076825"/>
            <a:ext cx="526200" cy="403500"/>
          </a:xfrm>
          <a:prstGeom prst="upArrowCallout">
            <a:avLst>
              <a:gd fmla="val 25000" name="adj1"/>
              <a:gd fmla="val 25000" name="adj2"/>
              <a:gd fmla="val 25000" name="adj3"/>
              <a:gd fmla="val 64977" name="adj4"/>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TP</a:t>
            </a:r>
            <a:endParaRPr/>
          </a:p>
        </p:txBody>
      </p:sp>
      <p:sp>
        <p:nvSpPr>
          <p:cNvPr id="141" name="Google Shape;141;p23"/>
          <p:cNvSpPr/>
          <p:nvPr/>
        </p:nvSpPr>
        <p:spPr>
          <a:xfrm>
            <a:off x="7441800" y="2421450"/>
            <a:ext cx="526200" cy="403500"/>
          </a:xfrm>
          <a:prstGeom prst="upArrowCallout">
            <a:avLst>
              <a:gd fmla="val 25000" name="adj1"/>
              <a:gd fmla="val 25000" name="adj2"/>
              <a:gd fmla="val 25000" name="adj3"/>
              <a:gd fmla="val 64977" name="adj4"/>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FP</a:t>
            </a:r>
            <a:endParaRPr/>
          </a:p>
          <a:p>
            <a:pPr indent="0" lvl="0" marL="0" rtl="0" algn="ctr">
              <a:spcBef>
                <a:spcPts val="0"/>
              </a:spcBef>
              <a:spcAft>
                <a:spcPts val="0"/>
              </a:spcAft>
              <a:buNone/>
            </a:pPr>
            <a:r>
              <a:t/>
            </a:r>
            <a:endParaRPr/>
          </a:p>
        </p:txBody>
      </p:sp>
      <p:sp>
        <p:nvSpPr>
          <p:cNvPr id="142" name="Google Shape;142;p23"/>
          <p:cNvSpPr/>
          <p:nvPr/>
        </p:nvSpPr>
        <p:spPr>
          <a:xfrm>
            <a:off x="6070325" y="4076825"/>
            <a:ext cx="526200" cy="403500"/>
          </a:xfrm>
          <a:prstGeom prst="upArrowCallout">
            <a:avLst>
              <a:gd fmla="val 25000" name="adj1"/>
              <a:gd fmla="val 25000" name="adj2"/>
              <a:gd fmla="val 25000" name="adj3"/>
              <a:gd fmla="val 64977" name="adj4"/>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FN</a:t>
            </a:r>
            <a:endParaRPr/>
          </a:p>
          <a:p>
            <a:pPr indent="0" lvl="0" marL="0" rtl="0" algn="ctr">
              <a:spcBef>
                <a:spcPts val="0"/>
              </a:spcBef>
              <a:spcAft>
                <a:spcPts val="0"/>
              </a:spcAft>
              <a:buNone/>
            </a:pPr>
            <a:r>
              <a:t/>
            </a:r>
            <a:endParaRPr/>
          </a:p>
        </p:txBody>
      </p:sp>
      <p:pic>
        <p:nvPicPr>
          <p:cNvPr id="143" name="Google Shape;143;p23"/>
          <p:cNvPicPr preferRelativeResize="0"/>
          <p:nvPr/>
        </p:nvPicPr>
        <p:blipFill>
          <a:blip r:embed="rId5">
            <a:alphaModFix/>
          </a:blip>
          <a:stretch>
            <a:fillRect/>
          </a:stretch>
        </p:blipFill>
        <p:spPr>
          <a:xfrm>
            <a:off x="300575" y="2754677"/>
            <a:ext cx="2749826" cy="585250"/>
          </a:xfrm>
          <a:prstGeom prst="rect">
            <a:avLst/>
          </a:prstGeom>
          <a:noFill/>
          <a:ln>
            <a:noFill/>
          </a:ln>
        </p:spPr>
      </p:pic>
      <p:pic>
        <p:nvPicPr>
          <p:cNvPr id="144" name="Google Shape;144;p23"/>
          <p:cNvPicPr preferRelativeResize="0"/>
          <p:nvPr/>
        </p:nvPicPr>
        <p:blipFill rotWithShape="1">
          <a:blip r:embed="rId6">
            <a:alphaModFix/>
          </a:blip>
          <a:srcRect b="0" l="-4070" r="4069" t="0"/>
          <a:stretch/>
        </p:blipFill>
        <p:spPr>
          <a:xfrm>
            <a:off x="198301" y="3339925"/>
            <a:ext cx="2256575" cy="537725"/>
          </a:xfrm>
          <a:prstGeom prst="rect">
            <a:avLst/>
          </a:prstGeom>
          <a:noFill/>
          <a:ln>
            <a:noFill/>
          </a:ln>
        </p:spPr>
      </p:pic>
      <p:pic>
        <p:nvPicPr>
          <p:cNvPr id="145" name="Google Shape;145;p23"/>
          <p:cNvPicPr preferRelativeResize="0"/>
          <p:nvPr/>
        </p:nvPicPr>
        <p:blipFill>
          <a:blip r:embed="rId7">
            <a:alphaModFix/>
          </a:blip>
          <a:stretch>
            <a:fillRect/>
          </a:stretch>
        </p:blipFill>
        <p:spPr>
          <a:xfrm>
            <a:off x="300873" y="3956498"/>
            <a:ext cx="1712427" cy="537725"/>
          </a:xfrm>
          <a:prstGeom prst="rect">
            <a:avLst/>
          </a:prstGeom>
          <a:noFill/>
          <a:ln>
            <a:noFill/>
          </a:ln>
        </p:spPr>
      </p:pic>
      <p:pic>
        <p:nvPicPr>
          <p:cNvPr id="146" name="Google Shape;146;p23"/>
          <p:cNvPicPr preferRelativeResize="0"/>
          <p:nvPr/>
        </p:nvPicPr>
        <p:blipFill>
          <a:blip r:embed="rId8">
            <a:alphaModFix/>
          </a:blip>
          <a:stretch>
            <a:fillRect/>
          </a:stretch>
        </p:blipFill>
        <p:spPr>
          <a:xfrm>
            <a:off x="372674" y="4494225"/>
            <a:ext cx="1907835" cy="53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4976200" y="793225"/>
            <a:ext cx="4124349" cy="4326373"/>
          </a:xfrm>
          <a:prstGeom prst="rect">
            <a:avLst/>
          </a:prstGeom>
          <a:noFill/>
          <a:ln>
            <a:noFill/>
          </a:ln>
        </p:spPr>
      </p:pic>
      <p:sp>
        <p:nvSpPr>
          <p:cNvPr id="152" name="Google Shape;152;p24"/>
          <p:cNvSpPr txBox="1"/>
          <p:nvPr>
            <p:ph type="title"/>
          </p:nvPr>
        </p:nvSpPr>
        <p:spPr>
          <a:xfrm>
            <a:off x="575825" y="0"/>
            <a:ext cx="2235600" cy="5010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333"/>
              <a:t>6.2.Logistic Regression</a:t>
            </a:r>
            <a:r>
              <a:rPr lang="en"/>
              <a:t>   </a:t>
            </a:r>
            <a:endParaRPr/>
          </a:p>
          <a:p>
            <a:pPr indent="0" lvl="0" marL="0" rtl="0" algn="l">
              <a:spcBef>
                <a:spcPts val="0"/>
              </a:spcBef>
              <a:spcAft>
                <a:spcPts val="0"/>
              </a:spcAft>
              <a:buNone/>
            </a:pPr>
            <a:r>
              <a:rPr lang="en"/>
              <a:t>  </a:t>
            </a:r>
            <a:endParaRPr/>
          </a:p>
        </p:txBody>
      </p:sp>
      <p:pic>
        <p:nvPicPr>
          <p:cNvPr id="153" name="Google Shape;153;p24"/>
          <p:cNvPicPr preferRelativeResize="0"/>
          <p:nvPr/>
        </p:nvPicPr>
        <p:blipFill>
          <a:blip r:embed="rId4">
            <a:alphaModFix/>
          </a:blip>
          <a:stretch>
            <a:fillRect/>
          </a:stretch>
        </p:blipFill>
        <p:spPr>
          <a:xfrm>
            <a:off x="58700" y="501000"/>
            <a:ext cx="4917500" cy="26996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575825" y="0"/>
            <a:ext cx="2235600" cy="5010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333"/>
              <a:t>6.3.KNN </a:t>
            </a:r>
            <a:r>
              <a:rPr lang="en" sz="1333"/>
              <a:t>Classification</a:t>
            </a:r>
            <a:r>
              <a:rPr lang="en"/>
              <a:t>   </a:t>
            </a:r>
            <a:endParaRPr/>
          </a:p>
          <a:p>
            <a:pPr indent="0" lvl="0" marL="0" rtl="0" algn="l">
              <a:spcBef>
                <a:spcPts val="0"/>
              </a:spcBef>
              <a:spcAft>
                <a:spcPts val="0"/>
              </a:spcAft>
              <a:buNone/>
            </a:pPr>
            <a:r>
              <a:rPr lang="en"/>
              <a:t>  </a:t>
            </a:r>
            <a:endParaRPr/>
          </a:p>
        </p:txBody>
      </p:sp>
      <p:pic>
        <p:nvPicPr>
          <p:cNvPr id="159" name="Google Shape;159;p25"/>
          <p:cNvPicPr preferRelativeResize="0"/>
          <p:nvPr/>
        </p:nvPicPr>
        <p:blipFill>
          <a:blip r:embed="rId3">
            <a:alphaModFix/>
          </a:blip>
          <a:stretch>
            <a:fillRect/>
          </a:stretch>
        </p:blipFill>
        <p:spPr>
          <a:xfrm>
            <a:off x="5686250" y="1717150"/>
            <a:ext cx="3322951" cy="3426350"/>
          </a:xfrm>
          <a:prstGeom prst="rect">
            <a:avLst/>
          </a:prstGeom>
          <a:noFill/>
          <a:ln>
            <a:noFill/>
          </a:ln>
        </p:spPr>
      </p:pic>
      <p:pic>
        <p:nvPicPr>
          <p:cNvPr id="160" name="Google Shape;160;p25"/>
          <p:cNvPicPr preferRelativeResize="0"/>
          <p:nvPr/>
        </p:nvPicPr>
        <p:blipFill>
          <a:blip r:embed="rId4">
            <a:alphaModFix/>
          </a:blip>
          <a:stretch>
            <a:fillRect/>
          </a:stretch>
        </p:blipFill>
        <p:spPr>
          <a:xfrm>
            <a:off x="260950" y="709725"/>
            <a:ext cx="4919099" cy="335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6"/>
          <p:cNvPicPr preferRelativeResize="0"/>
          <p:nvPr/>
        </p:nvPicPr>
        <p:blipFill>
          <a:blip r:embed="rId3">
            <a:alphaModFix/>
          </a:blip>
          <a:stretch>
            <a:fillRect/>
          </a:stretch>
        </p:blipFill>
        <p:spPr>
          <a:xfrm>
            <a:off x="43850" y="451550"/>
            <a:ext cx="5290772" cy="2818476"/>
          </a:xfrm>
          <a:prstGeom prst="rect">
            <a:avLst/>
          </a:prstGeom>
          <a:noFill/>
          <a:ln>
            <a:noFill/>
          </a:ln>
        </p:spPr>
      </p:pic>
      <p:pic>
        <p:nvPicPr>
          <p:cNvPr id="166" name="Google Shape;166;p26"/>
          <p:cNvPicPr preferRelativeResize="0"/>
          <p:nvPr/>
        </p:nvPicPr>
        <p:blipFill>
          <a:blip r:embed="rId4">
            <a:alphaModFix/>
          </a:blip>
          <a:stretch>
            <a:fillRect/>
          </a:stretch>
        </p:blipFill>
        <p:spPr>
          <a:xfrm>
            <a:off x="5992847" y="184350"/>
            <a:ext cx="2716952" cy="2868575"/>
          </a:xfrm>
          <a:prstGeom prst="rect">
            <a:avLst/>
          </a:prstGeom>
          <a:noFill/>
          <a:ln>
            <a:noFill/>
          </a:ln>
        </p:spPr>
      </p:pic>
      <p:pic>
        <p:nvPicPr>
          <p:cNvPr id="167" name="Google Shape;167;p26"/>
          <p:cNvPicPr preferRelativeResize="0"/>
          <p:nvPr/>
        </p:nvPicPr>
        <p:blipFill>
          <a:blip r:embed="rId5">
            <a:alphaModFix/>
          </a:blip>
          <a:stretch>
            <a:fillRect/>
          </a:stretch>
        </p:blipFill>
        <p:spPr>
          <a:xfrm>
            <a:off x="264701" y="3306525"/>
            <a:ext cx="3835326" cy="3172949"/>
          </a:xfrm>
          <a:prstGeom prst="rect">
            <a:avLst/>
          </a:prstGeom>
          <a:noFill/>
          <a:ln>
            <a:noFill/>
          </a:ln>
        </p:spPr>
      </p:pic>
      <p:sp>
        <p:nvSpPr>
          <p:cNvPr id="168" name="Google Shape;168;p26"/>
          <p:cNvSpPr txBox="1"/>
          <p:nvPr/>
        </p:nvSpPr>
        <p:spPr>
          <a:xfrm>
            <a:off x="108550" y="72700"/>
            <a:ext cx="2112600" cy="4617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6.4. XGBoost</a:t>
            </a:r>
            <a:r>
              <a:rPr lang="en" sz="1800">
                <a:solidFill>
                  <a:schemeClr val="lt2"/>
                </a:solidFill>
              </a:rPr>
              <a:t> </a:t>
            </a:r>
            <a:endParaRPr sz="18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nvSpPr>
        <p:spPr>
          <a:xfrm>
            <a:off x="6053625" y="4306975"/>
            <a:ext cx="3022800" cy="738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CC0000"/>
                </a:solidFill>
              </a:rPr>
              <a:t>Now, we can eat Mushroom!</a:t>
            </a:r>
            <a:endParaRPr sz="1800">
              <a:solidFill>
                <a:srgbClr val="CC0000"/>
              </a:solidFill>
            </a:endParaRPr>
          </a:p>
        </p:txBody>
      </p:sp>
      <p:sp>
        <p:nvSpPr>
          <p:cNvPr id="174" name="Google Shape;174;p27"/>
          <p:cNvSpPr txBox="1"/>
          <p:nvPr>
            <p:ph type="title"/>
          </p:nvPr>
        </p:nvSpPr>
        <p:spPr>
          <a:xfrm>
            <a:off x="94600" y="0"/>
            <a:ext cx="20178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pic>
        <p:nvPicPr>
          <p:cNvPr id="175" name="Google Shape;175;p27"/>
          <p:cNvPicPr preferRelativeResize="0"/>
          <p:nvPr/>
        </p:nvPicPr>
        <p:blipFill>
          <a:blip r:embed="rId3">
            <a:alphaModFix/>
          </a:blip>
          <a:stretch>
            <a:fillRect/>
          </a:stretch>
        </p:blipFill>
        <p:spPr>
          <a:xfrm>
            <a:off x="0" y="572701"/>
            <a:ext cx="5436801" cy="3712751"/>
          </a:xfrm>
          <a:prstGeom prst="rect">
            <a:avLst/>
          </a:prstGeom>
          <a:noFill/>
          <a:ln>
            <a:noFill/>
          </a:ln>
        </p:spPr>
      </p:pic>
      <p:pic>
        <p:nvPicPr>
          <p:cNvPr descr="a cartoon drawing of a mushroom with a face (Provided by Tenor)" id="176" name="Google Shape;176;p27"/>
          <p:cNvPicPr preferRelativeResize="0"/>
          <p:nvPr/>
        </p:nvPicPr>
        <p:blipFill>
          <a:blip r:embed="rId4">
            <a:alphaModFix/>
          </a:blip>
          <a:stretch>
            <a:fillRect/>
          </a:stretch>
        </p:blipFill>
        <p:spPr>
          <a:xfrm>
            <a:off x="8219000" y="4336987"/>
            <a:ext cx="798875" cy="798875"/>
          </a:xfrm>
          <a:prstGeom prst="rect">
            <a:avLst/>
          </a:prstGeom>
          <a:noFill/>
          <a:ln>
            <a:noFill/>
          </a:ln>
        </p:spPr>
      </p:pic>
      <p:cxnSp>
        <p:nvCxnSpPr>
          <p:cNvPr id="177" name="Google Shape;177;p27"/>
          <p:cNvCxnSpPr/>
          <p:nvPr/>
        </p:nvCxnSpPr>
        <p:spPr>
          <a:xfrm>
            <a:off x="2237750" y="2889050"/>
            <a:ext cx="167100" cy="0"/>
          </a:xfrm>
          <a:prstGeom prst="straightConnector1">
            <a:avLst/>
          </a:prstGeom>
          <a:noFill/>
          <a:ln cap="flat" cmpd="sng" w="28575">
            <a:solidFill>
              <a:srgbClr val="FFFF00"/>
            </a:solidFill>
            <a:prstDash val="solid"/>
            <a:round/>
            <a:headEnd len="med" w="med" type="none"/>
            <a:tailEnd len="med" w="med" type="none"/>
          </a:ln>
        </p:spPr>
      </p:cxnSp>
      <p:cxnSp>
        <p:nvCxnSpPr>
          <p:cNvPr id="178" name="Google Shape;178;p27"/>
          <p:cNvCxnSpPr/>
          <p:nvPr/>
        </p:nvCxnSpPr>
        <p:spPr>
          <a:xfrm>
            <a:off x="2162600" y="1068775"/>
            <a:ext cx="175500" cy="0"/>
          </a:xfrm>
          <a:prstGeom prst="straightConnector1">
            <a:avLst/>
          </a:prstGeom>
          <a:noFill/>
          <a:ln cap="flat" cmpd="sng" w="28575">
            <a:solidFill>
              <a:srgbClr val="00FF00"/>
            </a:solidFill>
            <a:prstDash val="solid"/>
            <a:round/>
            <a:headEnd len="med" w="med" type="none"/>
            <a:tailEnd len="med" w="med" type="none"/>
          </a:ln>
        </p:spPr>
      </p:cxnSp>
      <p:cxnSp>
        <p:nvCxnSpPr>
          <p:cNvPr id="179" name="Google Shape;179;p27"/>
          <p:cNvCxnSpPr/>
          <p:nvPr/>
        </p:nvCxnSpPr>
        <p:spPr>
          <a:xfrm>
            <a:off x="1772275" y="2889050"/>
            <a:ext cx="167100" cy="0"/>
          </a:xfrm>
          <a:prstGeom prst="straightConnector1">
            <a:avLst/>
          </a:prstGeom>
          <a:noFill/>
          <a:ln cap="flat" cmpd="sng" w="28575">
            <a:solidFill>
              <a:srgbClr val="FFFF00"/>
            </a:solidFill>
            <a:prstDash val="solid"/>
            <a:round/>
            <a:headEnd len="med" w="med" type="none"/>
            <a:tailEnd len="med" w="med" type="none"/>
          </a:ln>
        </p:spPr>
      </p:cxnSp>
      <p:cxnSp>
        <p:nvCxnSpPr>
          <p:cNvPr id="180" name="Google Shape;180;p27"/>
          <p:cNvCxnSpPr/>
          <p:nvPr/>
        </p:nvCxnSpPr>
        <p:spPr>
          <a:xfrm>
            <a:off x="3494450" y="2889050"/>
            <a:ext cx="167100" cy="0"/>
          </a:xfrm>
          <a:prstGeom prst="straightConnector1">
            <a:avLst/>
          </a:prstGeom>
          <a:noFill/>
          <a:ln cap="flat" cmpd="sng" w="28575">
            <a:solidFill>
              <a:srgbClr val="FFFF00"/>
            </a:solidFill>
            <a:prstDash val="solid"/>
            <a:round/>
            <a:headEnd len="med" w="med" type="none"/>
            <a:tailEnd len="med" w="med" type="none"/>
          </a:ln>
        </p:spPr>
      </p:cxnSp>
      <p:sp>
        <p:nvSpPr>
          <p:cNvPr id="181" name="Google Shape;181;p27"/>
          <p:cNvSpPr txBox="1"/>
          <p:nvPr/>
        </p:nvSpPr>
        <p:spPr>
          <a:xfrm>
            <a:off x="5795025" y="572700"/>
            <a:ext cx="3281400" cy="2539800"/>
          </a:xfrm>
          <a:prstGeom prst="rect">
            <a:avLst/>
          </a:prstGeom>
          <a:solidFill>
            <a:srgbClr val="990000"/>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2"/>
                </a:solidFill>
                <a:latin typeface="Jockey One"/>
                <a:ea typeface="Jockey One"/>
                <a:cs typeface="Jockey One"/>
                <a:sym typeface="Jockey One"/>
              </a:rPr>
              <a:t>As technology continues to advance and more research is conducted, we can anticipate even greater strides in the accuracy and efficiency of mushroom classification using machine learning. This, in turn, will contribute to safer mushroom foraging practices, greater understanding of fungal biodiversity, and the preservation of ecosystems.</a:t>
            </a:r>
            <a:endParaRPr sz="1500">
              <a:solidFill>
                <a:schemeClr val="lt2"/>
              </a:solidFill>
              <a:latin typeface="Jockey One"/>
              <a:ea typeface="Jockey One"/>
              <a:cs typeface="Jockey One"/>
              <a:sym typeface="Jockey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916875" y="0"/>
            <a:ext cx="7144998" cy="2800351"/>
          </a:xfrm>
          <a:prstGeom prst="rect">
            <a:avLst/>
          </a:prstGeom>
          <a:noFill/>
          <a:ln>
            <a:noFill/>
          </a:ln>
        </p:spPr>
      </p:pic>
      <p:sp>
        <p:nvSpPr>
          <p:cNvPr id="62" name="Google Shape;62;p14"/>
          <p:cNvSpPr txBox="1"/>
          <p:nvPr/>
        </p:nvSpPr>
        <p:spPr>
          <a:xfrm>
            <a:off x="5098800" y="3100500"/>
            <a:ext cx="4045200" cy="1662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  </a:t>
            </a:r>
            <a:r>
              <a:rPr lang="en" sz="1500">
                <a:solidFill>
                  <a:schemeClr val="lt1"/>
                </a:solidFill>
              </a:rPr>
              <a:t>   Importance of Mushroom Identification</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Mushroom foraging is popular but risky.</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Many poisonings happen due to wrong identification.</a:t>
            </a:r>
            <a:endParaRPr sz="1500">
              <a:solidFill>
                <a:schemeClr val="lt1"/>
              </a:solidFill>
            </a:endParaRPr>
          </a:p>
          <a:p>
            <a:pPr indent="0" lvl="0" marL="0" rtl="0" algn="l">
              <a:spcBef>
                <a:spcPts val="0"/>
              </a:spcBef>
              <a:spcAft>
                <a:spcPts val="0"/>
              </a:spcAft>
              <a:buNone/>
            </a:pPr>
            <a:r>
              <a:t/>
            </a:r>
            <a:endParaRPr sz="1800">
              <a:solidFill>
                <a:schemeClr val="lt2"/>
              </a:solidFill>
            </a:endParaRPr>
          </a:p>
        </p:txBody>
      </p:sp>
      <p:sp>
        <p:nvSpPr>
          <p:cNvPr id="63" name="Google Shape;63;p14"/>
          <p:cNvSpPr/>
          <p:nvPr/>
        </p:nvSpPr>
        <p:spPr>
          <a:xfrm>
            <a:off x="5221775" y="3276200"/>
            <a:ext cx="223500" cy="1119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endParaRPr>
          </a:p>
        </p:txBody>
      </p:sp>
      <p:sp>
        <p:nvSpPr>
          <p:cNvPr id="64" name="Google Shape;64;p14"/>
          <p:cNvSpPr txBox="1"/>
          <p:nvPr/>
        </p:nvSpPr>
        <p:spPr>
          <a:xfrm>
            <a:off x="49250" y="2869500"/>
            <a:ext cx="3942600" cy="21240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  </a:t>
            </a:r>
            <a:r>
              <a:rPr lang="en" sz="1500">
                <a:solidFill>
                  <a:schemeClr val="lt1"/>
                </a:solidFill>
              </a:rPr>
              <a:t> In this </a:t>
            </a:r>
            <a:r>
              <a:rPr lang="en" sz="1500">
                <a:solidFill>
                  <a:schemeClr val="lt1"/>
                </a:solidFill>
              </a:rPr>
              <a:t>news ; </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Mistook a poisonous mushroom for an edible one.</a:t>
            </a:r>
            <a:endParaRPr sz="1500">
              <a:solidFill>
                <a:schemeClr val="lt1"/>
              </a:solidFill>
            </a:endParaRPr>
          </a:p>
          <a:p>
            <a:pPr indent="0" lvl="0" marL="457200" rtl="0" algn="l">
              <a:spcBef>
                <a:spcPts val="0"/>
              </a:spcBef>
              <a:spcAft>
                <a:spcPts val="0"/>
              </a:spcAft>
              <a:buNone/>
            </a:pPr>
            <a:r>
              <a:t/>
            </a:r>
            <a:endParaRPr sz="1500">
              <a:solidFill>
                <a:schemeClr val="lt1"/>
              </a:solidFill>
            </a:endParaRPr>
          </a:p>
          <a:p>
            <a:pPr indent="-323850" lvl="0" marL="457200" rtl="0" algn="l">
              <a:spcBef>
                <a:spcPts val="0"/>
              </a:spcBef>
              <a:spcAft>
                <a:spcPts val="0"/>
              </a:spcAft>
              <a:buClr>
                <a:schemeClr val="lt1"/>
              </a:buClr>
              <a:buSzPts val="1500"/>
              <a:buChar char="●"/>
            </a:pPr>
            <a:r>
              <a:rPr lang="en" sz="1500">
                <a:solidFill>
                  <a:schemeClr val="lt1"/>
                </a:solidFill>
              </a:rPr>
              <a:t>Needed emergency treatment and an experimental antidote to survive.</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255800" y="64850"/>
            <a:ext cx="85206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1-Introduction </a:t>
            </a:r>
            <a:endParaRPr/>
          </a:p>
        </p:txBody>
      </p:sp>
      <p:sp>
        <p:nvSpPr>
          <p:cNvPr id="70" name="Google Shape;70;p15"/>
          <p:cNvSpPr txBox="1"/>
          <p:nvPr>
            <p:ph idx="1" type="body"/>
          </p:nvPr>
        </p:nvSpPr>
        <p:spPr>
          <a:xfrm>
            <a:off x="255800" y="2661525"/>
            <a:ext cx="5133600" cy="2012400"/>
          </a:xfrm>
          <a:prstGeom prst="rect">
            <a:avLst/>
          </a:prstGeom>
          <a:solidFill>
            <a:schemeClr val="dk2"/>
          </a:solidFill>
        </p:spPr>
        <p:txBody>
          <a:bodyPr anchorCtr="0" anchor="ctr" bIns="91425" lIns="91425" spcFirstLastPara="1" rIns="91425" wrap="square" tIns="91425">
            <a:normAutofit/>
          </a:bodyPr>
          <a:lstStyle/>
          <a:p>
            <a:pPr indent="0" lvl="0" marL="0" rtl="0" algn="l">
              <a:lnSpc>
                <a:spcPct val="150000"/>
              </a:lnSpc>
              <a:spcBef>
                <a:spcPts val="0"/>
              </a:spcBef>
              <a:spcAft>
                <a:spcPts val="1200"/>
              </a:spcAft>
              <a:buNone/>
            </a:pPr>
            <a:r>
              <a:rPr lang="en">
                <a:solidFill>
                  <a:srgbClr val="EFEFEF"/>
                </a:solidFill>
              </a:rPr>
              <a:t>In this project, I will analyze the data whether a mushroom is </a:t>
            </a:r>
            <a:r>
              <a:rPr b="1" lang="en">
                <a:solidFill>
                  <a:srgbClr val="00FF00"/>
                </a:solidFill>
              </a:rPr>
              <a:t>edible or poisonous </a:t>
            </a:r>
            <a:r>
              <a:rPr lang="en">
                <a:solidFill>
                  <a:srgbClr val="EFEFEF"/>
                </a:solidFill>
              </a:rPr>
              <a:t>based on its characteristics, such as </a:t>
            </a:r>
            <a:r>
              <a:rPr lang="en">
                <a:solidFill>
                  <a:srgbClr val="EFEFEF"/>
                </a:solidFill>
                <a:highlight>
                  <a:srgbClr val="1155CC"/>
                </a:highlight>
              </a:rPr>
              <a:t>cap shape, cap color, gill color</a:t>
            </a:r>
            <a:r>
              <a:rPr lang="en">
                <a:solidFill>
                  <a:srgbClr val="EFEFEF"/>
                </a:solidFill>
              </a:rPr>
              <a:t>, and more, using different classifiers</a:t>
            </a:r>
            <a:endParaRPr/>
          </a:p>
        </p:txBody>
      </p:sp>
      <p:pic>
        <p:nvPicPr>
          <p:cNvPr id="71" name="Google Shape;71;p15"/>
          <p:cNvPicPr preferRelativeResize="0"/>
          <p:nvPr/>
        </p:nvPicPr>
        <p:blipFill>
          <a:blip r:embed="rId3">
            <a:alphaModFix/>
          </a:blip>
          <a:stretch>
            <a:fillRect/>
          </a:stretch>
        </p:blipFill>
        <p:spPr>
          <a:xfrm>
            <a:off x="5889600" y="1330850"/>
            <a:ext cx="2974299" cy="2974274"/>
          </a:xfrm>
          <a:prstGeom prst="rect">
            <a:avLst/>
          </a:prstGeom>
          <a:noFill/>
          <a:ln>
            <a:noFill/>
          </a:ln>
        </p:spPr>
      </p:pic>
      <p:sp>
        <p:nvSpPr>
          <p:cNvPr id="72" name="Google Shape;72;p15"/>
          <p:cNvSpPr txBox="1"/>
          <p:nvPr/>
        </p:nvSpPr>
        <p:spPr>
          <a:xfrm>
            <a:off x="255800" y="1039875"/>
            <a:ext cx="5178300" cy="1493100"/>
          </a:xfrm>
          <a:prstGeom prst="rect">
            <a:avLst/>
          </a:prstGeom>
          <a:solidFill>
            <a:srgbClr val="9FC5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    There are</a:t>
            </a:r>
            <a:r>
              <a:rPr lang="en" sz="1700"/>
              <a:t> over 50,000 species of mushrooms only in North America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    </a:t>
            </a:r>
            <a:r>
              <a:rPr lang="en" sz="1700"/>
              <a:t>Poisonous mushrooms can be hard to identify in the wild!</a:t>
            </a:r>
            <a:endParaRPr sz="1700"/>
          </a:p>
        </p:txBody>
      </p:sp>
      <p:sp>
        <p:nvSpPr>
          <p:cNvPr id="73" name="Google Shape;73;p15"/>
          <p:cNvSpPr/>
          <p:nvPr/>
        </p:nvSpPr>
        <p:spPr>
          <a:xfrm>
            <a:off x="335425" y="1128650"/>
            <a:ext cx="223500" cy="2022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endParaRPr>
          </a:p>
        </p:txBody>
      </p:sp>
      <p:sp>
        <p:nvSpPr>
          <p:cNvPr id="74" name="Google Shape;74;p15"/>
          <p:cNvSpPr/>
          <p:nvPr/>
        </p:nvSpPr>
        <p:spPr>
          <a:xfrm>
            <a:off x="335425" y="1895088"/>
            <a:ext cx="223500" cy="2022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152400" y="402200"/>
            <a:ext cx="85206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Importing the </a:t>
            </a:r>
            <a:r>
              <a:rPr lang="en"/>
              <a:t>Python</a:t>
            </a:r>
            <a:r>
              <a:rPr lang="en"/>
              <a:t> Libraries and </a:t>
            </a:r>
            <a:r>
              <a:rPr lang="en"/>
              <a:t>Packages</a:t>
            </a:r>
            <a:endParaRPr/>
          </a:p>
        </p:txBody>
      </p:sp>
      <p:pic>
        <p:nvPicPr>
          <p:cNvPr id="80" name="Google Shape;80;p16"/>
          <p:cNvPicPr preferRelativeResize="0"/>
          <p:nvPr/>
        </p:nvPicPr>
        <p:blipFill>
          <a:blip r:embed="rId3">
            <a:alphaModFix/>
          </a:blip>
          <a:stretch>
            <a:fillRect/>
          </a:stretch>
        </p:blipFill>
        <p:spPr>
          <a:xfrm>
            <a:off x="152400" y="1170125"/>
            <a:ext cx="8839200" cy="2675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152400" y="73875"/>
            <a:ext cx="85206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3-Data Analysis </a:t>
            </a:r>
            <a:endParaRPr/>
          </a:p>
        </p:txBody>
      </p:sp>
      <p:cxnSp>
        <p:nvCxnSpPr>
          <p:cNvPr id="86" name="Google Shape;86;p17"/>
          <p:cNvCxnSpPr/>
          <p:nvPr/>
        </p:nvCxnSpPr>
        <p:spPr>
          <a:xfrm rot="10800000">
            <a:off x="1822400" y="3993125"/>
            <a:ext cx="685200" cy="10800"/>
          </a:xfrm>
          <a:prstGeom prst="straightConnector1">
            <a:avLst/>
          </a:prstGeom>
          <a:noFill/>
          <a:ln cap="flat" cmpd="sng" w="28575">
            <a:solidFill>
              <a:srgbClr val="FFFF00"/>
            </a:solidFill>
            <a:prstDash val="solid"/>
            <a:round/>
            <a:headEnd len="med" w="med" type="none"/>
            <a:tailEnd len="med" w="med" type="triangle"/>
          </a:ln>
        </p:spPr>
      </p:cxnSp>
      <p:cxnSp>
        <p:nvCxnSpPr>
          <p:cNvPr id="87" name="Google Shape;87;p17"/>
          <p:cNvCxnSpPr/>
          <p:nvPr/>
        </p:nvCxnSpPr>
        <p:spPr>
          <a:xfrm>
            <a:off x="1757725" y="4177600"/>
            <a:ext cx="567600" cy="0"/>
          </a:xfrm>
          <a:prstGeom prst="straightConnector1">
            <a:avLst/>
          </a:prstGeom>
          <a:noFill/>
          <a:ln cap="flat" cmpd="sng" w="19050">
            <a:solidFill>
              <a:srgbClr val="00FF00"/>
            </a:solidFill>
            <a:prstDash val="solid"/>
            <a:round/>
            <a:headEnd len="med" w="med" type="none"/>
            <a:tailEnd len="med" w="med" type="none"/>
          </a:ln>
        </p:spPr>
      </p:cxnSp>
      <p:pic>
        <p:nvPicPr>
          <p:cNvPr id="88" name="Google Shape;88;p17"/>
          <p:cNvPicPr preferRelativeResize="0"/>
          <p:nvPr/>
        </p:nvPicPr>
        <p:blipFill>
          <a:blip r:embed="rId3">
            <a:alphaModFix/>
          </a:blip>
          <a:stretch>
            <a:fillRect/>
          </a:stretch>
        </p:blipFill>
        <p:spPr>
          <a:xfrm>
            <a:off x="152400" y="749150"/>
            <a:ext cx="8679900" cy="4304900"/>
          </a:xfrm>
          <a:prstGeom prst="rect">
            <a:avLst/>
          </a:prstGeom>
          <a:noFill/>
          <a:ln>
            <a:noFill/>
          </a:ln>
        </p:spPr>
      </p:pic>
      <p:sp>
        <p:nvSpPr>
          <p:cNvPr id="89" name="Google Shape;89;p17"/>
          <p:cNvSpPr txBox="1"/>
          <p:nvPr/>
        </p:nvSpPr>
        <p:spPr>
          <a:xfrm>
            <a:off x="1351650" y="4592350"/>
            <a:ext cx="644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        </a:t>
            </a:r>
            <a:r>
              <a:rPr lang="en" sz="1800">
                <a:solidFill>
                  <a:schemeClr val="accent2"/>
                </a:solidFill>
              </a:rPr>
              <a:t>E: edible    p: poison</a:t>
            </a:r>
            <a:endParaRPr sz="1800">
              <a:solidFill>
                <a:schemeClr val="accent2"/>
              </a:solidFill>
            </a:endParaRPr>
          </a:p>
        </p:txBody>
      </p:sp>
      <p:sp>
        <p:nvSpPr>
          <p:cNvPr id="90" name="Google Shape;90;p17"/>
          <p:cNvSpPr/>
          <p:nvPr/>
        </p:nvSpPr>
        <p:spPr>
          <a:xfrm>
            <a:off x="1498325" y="4763700"/>
            <a:ext cx="324000" cy="111600"/>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5265125" y="3213388"/>
            <a:ext cx="3188100" cy="7389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From the bar plot we see that the dataset is balanced.</a:t>
            </a:r>
            <a:endParaRPr sz="1800">
              <a:solidFill>
                <a:schemeClr val="dk1"/>
              </a:solidFill>
            </a:endParaRPr>
          </a:p>
        </p:txBody>
      </p:sp>
      <p:sp>
        <p:nvSpPr>
          <p:cNvPr id="96" name="Google Shape;96;p18"/>
          <p:cNvSpPr txBox="1"/>
          <p:nvPr/>
        </p:nvSpPr>
        <p:spPr>
          <a:xfrm>
            <a:off x="5265125" y="4349600"/>
            <a:ext cx="364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Library : Seaborn</a:t>
            </a:r>
            <a:endParaRPr sz="1800">
              <a:solidFill>
                <a:schemeClr val="lt2"/>
              </a:solidFill>
            </a:endParaRPr>
          </a:p>
        </p:txBody>
      </p:sp>
      <p:pic>
        <p:nvPicPr>
          <p:cNvPr id="97" name="Google Shape;97;p18"/>
          <p:cNvPicPr preferRelativeResize="0"/>
          <p:nvPr/>
        </p:nvPicPr>
        <p:blipFill>
          <a:blip r:embed="rId3">
            <a:alphaModFix/>
          </a:blip>
          <a:stretch>
            <a:fillRect/>
          </a:stretch>
        </p:blipFill>
        <p:spPr>
          <a:xfrm>
            <a:off x="5379703" y="243754"/>
            <a:ext cx="3188100" cy="2387998"/>
          </a:xfrm>
          <a:prstGeom prst="rect">
            <a:avLst/>
          </a:prstGeom>
          <a:noFill/>
          <a:ln>
            <a:noFill/>
          </a:ln>
        </p:spPr>
      </p:pic>
      <p:pic>
        <p:nvPicPr>
          <p:cNvPr id="98" name="Google Shape;98;p18"/>
          <p:cNvPicPr preferRelativeResize="0"/>
          <p:nvPr/>
        </p:nvPicPr>
        <p:blipFill>
          <a:blip r:embed="rId4">
            <a:alphaModFix/>
          </a:blip>
          <a:stretch>
            <a:fillRect/>
          </a:stretch>
        </p:blipFill>
        <p:spPr>
          <a:xfrm>
            <a:off x="152400" y="152400"/>
            <a:ext cx="4960326" cy="46479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idx="1" type="body"/>
          </p:nvPr>
        </p:nvSpPr>
        <p:spPr>
          <a:xfrm>
            <a:off x="2195000" y="1152475"/>
            <a:ext cx="6637200" cy="1051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b="1" lang="en" sz="1600">
                <a:solidFill>
                  <a:schemeClr val="dk1"/>
                </a:solidFill>
              </a:rPr>
              <a:t>As we can see, our columns are now of type ‘category’. We can now use </a:t>
            </a:r>
            <a:r>
              <a:rPr b="1" lang="en" sz="1600">
                <a:solidFill>
                  <a:schemeClr val="lt1"/>
                </a:solidFill>
                <a:highlight>
                  <a:srgbClr val="FFFF00"/>
                </a:highlight>
              </a:rPr>
              <a:t>LabelEncoder</a:t>
            </a:r>
            <a:r>
              <a:rPr b="1" lang="en" sz="1600">
                <a:solidFill>
                  <a:schemeClr val="dk1"/>
                </a:solidFill>
              </a:rPr>
              <a:t> to convert categorical values to integer.</a:t>
            </a:r>
            <a:endParaRPr b="1" sz="1600">
              <a:solidFill>
                <a:schemeClr val="dk1"/>
              </a:solidFill>
            </a:endParaRPr>
          </a:p>
        </p:txBody>
      </p:sp>
      <p:sp>
        <p:nvSpPr>
          <p:cNvPr id="104" name="Google Shape;104;p19"/>
          <p:cNvSpPr txBox="1"/>
          <p:nvPr>
            <p:ph type="title"/>
          </p:nvPr>
        </p:nvSpPr>
        <p:spPr>
          <a:xfrm>
            <a:off x="2152150" y="180950"/>
            <a:ext cx="4218900" cy="5727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Data Manipulation </a:t>
            </a:r>
            <a:endParaRPr/>
          </a:p>
        </p:txBody>
      </p:sp>
      <p:pic>
        <p:nvPicPr>
          <p:cNvPr id="105" name="Google Shape;105;p19"/>
          <p:cNvPicPr preferRelativeResize="0"/>
          <p:nvPr/>
        </p:nvPicPr>
        <p:blipFill>
          <a:blip r:embed="rId3">
            <a:alphaModFix/>
          </a:blip>
          <a:stretch>
            <a:fillRect/>
          </a:stretch>
        </p:blipFill>
        <p:spPr>
          <a:xfrm>
            <a:off x="1679375" y="2423475"/>
            <a:ext cx="7954002" cy="2341925"/>
          </a:xfrm>
          <a:prstGeom prst="rect">
            <a:avLst/>
          </a:prstGeom>
          <a:noFill/>
          <a:ln cap="flat" cmpd="sng" w="9525">
            <a:solidFill>
              <a:srgbClr val="CC0000"/>
            </a:solidFill>
            <a:prstDash val="solid"/>
            <a:round/>
            <a:headEnd len="sm" w="sm" type="none"/>
            <a:tailEnd len="sm" w="sm" type="none"/>
          </a:ln>
        </p:spPr>
      </p:pic>
      <p:pic>
        <p:nvPicPr>
          <p:cNvPr id="106" name="Google Shape;106;p19"/>
          <p:cNvPicPr preferRelativeResize="0"/>
          <p:nvPr/>
        </p:nvPicPr>
        <p:blipFill>
          <a:blip r:embed="rId4">
            <a:alphaModFix/>
          </a:blip>
          <a:stretch>
            <a:fillRect/>
          </a:stretch>
        </p:blipFill>
        <p:spPr>
          <a:xfrm>
            <a:off x="0" y="285663"/>
            <a:ext cx="1795650" cy="4572173"/>
          </a:xfrm>
          <a:prstGeom prst="rect">
            <a:avLst/>
          </a:prstGeom>
          <a:noFill/>
          <a:ln cap="flat" cmpd="sng" w="9525">
            <a:solidFill>
              <a:srgbClr val="E0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65450" y="243750"/>
            <a:ext cx="4040700" cy="462900"/>
          </a:xfrm>
          <a:prstGeom prst="rect">
            <a:avLst/>
          </a:prstGeom>
          <a:solidFill>
            <a:srgbClr val="CC0000"/>
          </a:solidFill>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en" sz="2020"/>
              <a:t>Let’s look at the correlation matrix</a:t>
            </a:r>
            <a:endParaRPr sz="2020"/>
          </a:p>
        </p:txBody>
      </p:sp>
      <p:pic>
        <p:nvPicPr>
          <p:cNvPr id="112" name="Google Shape;112;p20"/>
          <p:cNvPicPr preferRelativeResize="0"/>
          <p:nvPr/>
        </p:nvPicPr>
        <p:blipFill>
          <a:blip r:embed="rId3">
            <a:alphaModFix/>
          </a:blip>
          <a:stretch>
            <a:fillRect/>
          </a:stretch>
        </p:blipFill>
        <p:spPr>
          <a:xfrm>
            <a:off x="65475" y="1341100"/>
            <a:ext cx="4040676" cy="1421375"/>
          </a:xfrm>
          <a:prstGeom prst="rect">
            <a:avLst/>
          </a:prstGeom>
          <a:noFill/>
          <a:ln>
            <a:noFill/>
          </a:ln>
        </p:spPr>
      </p:pic>
      <p:pic>
        <p:nvPicPr>
          <p:cNvPr id="113" name="Google Shape;113;p20"/>
          <p:cNvPicPr preferRelativeResize="0"/>
          <p:nvPr/>
        </p:nvPicPr>
        <p:blipFill rotWithShape="1">
          <a:blip r:embed="rId4">
            <a:alphaModFix/>
          </a:blip>
          <a:srcRect b="0" l="8629" r="8637" t="0"/>
          <a:stretch/>
        </p:blipFill>
        <p:spPr>
          <a:xfrm>
            <a:off x="3793421" y="163300"/>
            <a:ext cx="5402906" cy="4327049"/>
          </a:xfrm>
          <a:prstGeom prst="rect">
            <a:avLst/>
          </a:prstGeom>
          <a:noFill/>
          <a:ln>
            <a:noFill/>
          </a:ln>
        </p:spPr>
      </p:pic>
      <p:sp>
        <p:nvSpPr>
          <p:cNvPr id="114" name="Google Shape;114;p20"/>
          <p:cNvSpPr txBox="1"/>
          <p:nvPr/>
        </p:nvSpPr>
        <p:spPr>
          <a:xfrm>
            <a:off x="65450" y="3850500"/>
            <a:ext cx="3936000" cy="1293000"/>
          </a:xfrm>
          <a:prstGeom prst="rect">
            <a:avLst/>
          </a:prstGeom>
          <a:solidFill>
            <a:srgbClr val="F6B26B"/>
          </a:solidFill>
          <a:ln cap="flat" cmpd="sng" w="9525">
            <a:solidFill>
              <a:srgbClr val="3C78D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Usually, the </a:t>
            </a:r>
            <a:r>
              <a:rPr lang="en" sz="1800">
                <a:solidFill>
                  <a:schemeClr val="dk2"/>
                </a:solidFill>
                <a:highlight>
                  <a:srgbClr val="FFE599"/>
                </a:highlight>
              </a:rPr>
              <a:t>least </a:t>
            </a:r>
            <a:r>
              <a:rPr lang="en" sz="1800">
                <a:solidFill>
                  <a:schemeClr val="dk2"/>
                </a:solidFill>
              </a:rPr>
              <a:t>correlating variable is the most important one for classification. In this case, </a:t>
            </a:r>
            <a:r>
              <a:rPr lang="en" sz="1800">
                <a:solidFill>
                  <a:schemeClr val="dk2"/>
                </a:solidFill>
                <a:highlight>
                  <a:srgbClr val="00FFFF"/>
                </a:highlight>
              </a:rPr>
              <a:t>“gill-color”</a:t>
            </a:r>
            <a:r>
              <a:rPr lang="en" sz="1800">
                <a:solidFill>
                  <a:schemeClr val="dk2"/>
                </a:solidFill>
              </a:rPr>
              <a:t> is </a:t>
            </a:r>
            <a:r>
              <a:rPr lang="en" sz="1800">
                <a:solidFill>
                  <a:schemeClr val="dk2"/>
                </a:solidFill>
                <a:highlight>
                  <a:srgbClr val="00FF00"/>
                </a:highlight>
              </a:rPr>
              <a:t>-0.53 </a:t>
            </a:r>
            <a:r>
              <a:rPr lang="en" sz="1800">
                <a:solidFill>
                  <a:schemeClr val="dk2"/>
                </a:solidFill>
              </a:rPr>
              <a:t>so let’s look at it closely</a:t>
            </a:r>
            <a:endParaRPr sz="1800">
              <a:solidFill>
                <a:schemeClr val="dk2"/>
              </a:solidFill>
            </a:endParaRPr>
          </a:p>
        </p:txBody>
      </p:sp>
      <p:sp>
        <p:nvSpPr>
          <p:cNvPr id="115" name="Google Shape;115;p20"/>
          <p:cNvSpPr/>
          <p:nvPr/>
        </p:nvSpPr>
        <p:spPr>
          <a:xfrm>
            <a:off x="3190725" y="1030600"/>
            <a:ext cx="602700" cy="3105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0"/>
          <p:cNvSpPr/>
          <p:nvPr/>
        </p:nvSpPr>
        <p:spPr>
          <a:xfrm rot="-5400000">
            <a:off x="4115400" y="4341750"/>
            <a:ext cx="602700" cy="3105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7" name="Google Shape;117;p20"/>
          <p:cNvCxnSpPr/>
          <p:nvPr/>
        </p:nvCxnSpPr>
        <p:spPr>
          <a:xfrm>
            <a:off x="4197250" y="1220625"/>
            <a:ext cx="331800" cy="0"/>
          </a:xfrm>
          <a:prstGeom prst="straightConnector1">
            <a:avLst/>
          </a:prstGeom>
          <a:noFill/>
          <a:ln cap="flat" cmpd="sng" w="28575">
            <a:solidFill>
              <a:srgbClr val="FF00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278376" y="1891525"/>
            <a:ext cx="5835476" cy="3251976"/>
          </a:xfrm>
          <a:prstGeom prst="rect">
            <a:avLst/>
          </a:prstGeom>
          <a:noFill/>
          <a:ln>
            <a:noFill/>
          </a:ln>
        </p:spPr>
      </p:pic>
      <p:pic>
        <p:nvPicPr>
          <p:cNvPr id="123" name="Google Shape;123;p21"/>
          <p:cNvPicPr preferRelativeResize="0"/>
          <p:nvPr/>
        </p:nvPicPr>
        <p:blipFill rotWithShape="1">
          <a:blip r:embed="rId4">
            <a:alphaModFix/>
          </a:blip>
          <a:srcRect b="-19746" l="-3508" r="-16237" t="0"/>
          <a:stretch/>
        </p:blipFill>
        <p:spPr>
          <a:xfrm>
            <a:off x="107100" y="74975"/>
            <a:ext cx="6906174" cy="2134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